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4674"/>
  </p:normalViewPr>
  <p:slideViewPr>
    <p:cSldViewPr snapToGrid="0">
      <p:cViewPr>
        <p:scale>
          <a:sx n="96" d="100"/>
          <a:sy n="96" d="100"/>
        </p:scale>
        <p:origin x="52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BDA5-E472-5249-90C6-1C61936364CD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6D8FF-698C-6E47-8C4E-02562C51B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4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Linking genotype to phenotype is a complex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4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9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0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7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2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1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2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1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30ED0-CAB4-9244-817C-C732A05E4C2B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790B-0C2F-C15B-93DA-55349B206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64" y="669925"/>
            <a:ext cx="10914672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Systematic Analysis of Variant Effect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DAA53-A63E-3F17-EBF6-F32E703F1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BCB330 Final Presentation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Bilin Nong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Supervisors: Jochen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Fritz Roth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the Roth Lab</a:t>
            </a:r>
          </a:p>
        </p:txBody>
      </p:sp>
    </p:spTree>
    <p:extLst>
      <p:ext uri="{BB962C8B-B14F-4D97-AF65-F5344CB8AC3E}">
        <p14:creationId xmlns:p14="http://schemas.microsoft.com/office/powerpoint/2010/main" val="83104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517"/>
            <a:ext cx="10515600" cy="1325563"/>
          </a:xfrm>
        </p:spPr>
        <p:txBody>
          <a:bodyPr/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SUMO1: Score 2019 vs. Score 2023</a:t>
            </a:r>
            <a:endParaRPr lang="en-US" dirty="0"/>
          </a:p>
        </p:txBody>
      </p:sp>
      <p:pic>
        <p:nvPicPr>
          <p:cNvPr id="8" name="Content Placeholder 7" descr="A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5BCC9940-A9A4-87CD-92A3-77A285175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159" y="1232715"/>
            <a:ext cx="8868426" cy="5542767"/>
          </a:xfrm>
        </p:spPr>
      </p:pic>
    </p:spTree>
    <p:extLst>
      <p:ext uri="{BB962C8B-B14F-4D97-AF65-F5344CB8AC3E}">
        <p14:creationId xmlns:p14="http://schemas.microsoft.com/office/powerpoint/2010/main" val="109219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517"/>
            <a:ext cx="10515600" cy="1325563"/>
          </a:xfrm>
        </p:spPr>
        <p:txBody>
          <a:bodyPr/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SUMO1: Score 2019 vs. Score 2023</a:t>
            </a:r>
            <a:endParaRPr lang="en-US" dirty="0"/>
          </a:p>
        </p:txBody>
      </p:sp>
      <p:pic>
        <p:nvPicPr>
          <p:cNvPr id="6" name="Content Placeholder 5" descr="A graph of different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4A641E5-4301-2669-70ED-9FB55CFD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504" y="980969"/>
            <a:ext cx="7566992" cy="5675244"/>
          </a:xfrm>
        </p:spPr>
      </p:pic>
      <p:pic>
        <p:nvPicPr>
          <p:cNvPr id="9" name="Picture 8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3D84754F-BAD8-76E9-2CFA-F1CFDF10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89" y="1091236"/>
            <a:ext cx="6631622" cy="568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8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920"/>
            <a:ext cx="10515600" cy="1325563"/>
          </a:xfrm>
        </p:spPr>
        <p:txBody>
          <a:bodyPr/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SUMO1:Map Scores vs. VARITY Scores</a:t>
            </a:r>
            <a:endParaRPr lang="en-US" dirty="0"/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5012B55-2C65-32A9-6A88-D40BA6498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763" y="980968"/>
            <a:ext cx="7673010" cy="5754758"/>
          </a:xfrm>
        </p:spPr>
      </p:pic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C25BB3B0-C171-78B2-9946-B1BC5F2DAF9B}"/>
              </a:ext>
            </a:extLst>
          </p:cNvPr>
          <p:cNvSpPr/>
          <p:nvPr/>
        </p:nvSpPr>
        <p:spPr>
          <a:xfrm>
            <a:off x="463826" y="1408081"/>
            <a:ext cx="2199861" cy="2101314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3E965-B496-AC11-5C07-0EBC6461A259}"/>
              </a:ext>
            </a:extLst>
          </p:cNvPr>
          <p:cNvSpPr txBox="1"/>
          <p:nvPr/>
        </p:nvSpPr>
        <p:spPr>
          <a:xfrm>
            <a:off x="527187" y="1755069"/>
            <a:ext cx="2073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VARITY: produce a probability of pathogenicity (scale oppositely to fitness)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920"/>
            <a:ext cx="10515600" cy="1325563"/>
          </a:xfrm>
        </p:spPr>
        <p:txBody>
          <a:bodyPr/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SUMO1:Map Scores vs. VARITY Scores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E3B06-583F-50BA-1E9D-3B135D07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Spearman correlation coefficient</a:t>
            </a:r>
          </a:p>
          <a:p>
            <a:r>
              <a:rPr lang="en-US" dirty="0"/>
              <a:t>Conclusion?</a:t>
            </a:r>
          </a:p>
        </p:txBody>
      </p:sp>
    </p:spTree>
    <p:extLst>
      <p:ext uri="{BB962C8B-B14F-4D97-AF65-F5344CB8AC3E}">
        <p14:creationId xmlns:p14="http://schemas.microsoft.com/office/powerpoint/2010/main" val="316201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76E7-1DDC-8341-E582-F3FB95AB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FA59-94C2-6C4C-8532-E83576C8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buClr>
                <a:schemeClr val="accent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>
              <a:buClr>
                <a:schemeClr val="accent2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MAVEs: a proactive approach</a:t>
            </a:r>
          </a:p>
          <a:p>
            <a:pPr lvl="1">
              <a:buClr>
                <a:schemeClr val="accent2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Issues related to MAVEs</a:t>
            </a:r>
          </a:p>
          <a:p>
            <a:pPr lvl="1">
              <a:buClr>
                <a:schemeClr val="accent2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pipelines vs. Old pipelines</a:t>
            </a:r>
          </a:p>
          <a:p>
            <a:pPr>
              <a:buClr>
                <a:schemeClr val="accent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buClr>
                <a:schemeClr val="accent2"/>
              </a:buCl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buClr>
                <a:schemeClr val="accent2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SUMO1</a:t>
            </a:r>
          </a:p>
          <a:p>
            <a:pPr lvl="1">
              <a:buClr>
                <a:schemeClr val="accent2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CALM1</a:t>
            </a:r>
          </a:p>
          <a:p>
            <a:pPr lvl="1">
              <a:buClr>
                <a:schemeClr val="accent2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MTHFR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6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0083-D293-3D0C-400A-C52643D4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E63E6-E83F-ABBC-AA27-0A8B3440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Interpretation of clinical variants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ACMG guidelines (P, LP, B, LB, VUS)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classify variant effect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Majority of clinical variants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VUS (Variant of uncertain significance)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Variant Classification Methods</a:t>
            </a:r>
          </a:p>
          <a:p>
            <a:pPr lvl="1">
              <a:buFont typeface="Wingdings" pitchFamily="2" charset="2"/>
              <a:buChar char="§"/>
            </a:pPr>
            <a:r>
              <a:rPr lang="en-US" i="1" dirty="0"/>
              <a:t>In silico </a:t>
            </a:r>
            <a:r>
              <a:rPr lang="en-US" dirty="0"/>
              <a:t>Methods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Laboratory Assays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1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E75DE0-0D42-70B0-DAF6-30D4DBEDE6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65" y="1047055"/>
            <a:ext cx="8293395" cy="53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D246B-8162-456C-F19D-80F83566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MAVEs (Multiplex Assays of Variant Effect)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99CE4-6F58-170F-809B-325F661EB95B}"/>
              </a:ext>
            </a:extLst>
          </p:cNvPr>
          <p:cNvSpPr txBox="1"/>
          <p:nvPr/>
        </p:nvSpPr>
        <p:spPr>
          <a:xfrm>
            <a:off x="7797723" y="635628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Jochen for making the graph!</a:t>
            </a:r>
          </a:p>
        </p:txBody>
      </p:sp>
    </p:spTree>
    <p:extLst>
      <p:ext uri="{BB962C8B-B14F-4D97-AF65-F5344CB8AC3E}">
        <p14:creationId xmlns:p14="http://schemas.microsoft.com/office/powerpoint/2010/main" val="287123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ECB4-73A0-6CEF-E08F-9C673E96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Issues with MAVEs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121A5-1F64-DD14-78A7-AB819CF80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straightforward clinical interpretations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LLR Approach</a:t>
            </a:r>
          </a:p>
          <a:p>
            <a:r>
              <a:rPr lang="en-US" dirty="0"/>
              <a:t>Different versions of MAVEs </a:t>
            </a:r>
            <a:r>
              <a:rPr lang="en-US" dirty="0">
                <a:sym typeface="Wingdings" pitchFamily="2" charset="2"/>
              </a:rPr>
              <a:t> varying outcomes</a:t>
            </a:r>
          </a:p>
          <a:p>
            <a:r>
              <a:rPr lang="en-US" dirty="0">
                <a:sym typeface="Wingdings" pitchFamily="2" charset="2"/>
              </a:rPr>
              <a:t>Old version of MAVEs pipelines vs. New version of MAVEs pipelines</a:t>
            </a:r>
          </a:p>
          <a:p>
            <a:pPr lvl="1"/>
            <a:r>
              <a:rPr lang="en-US" dirty="0">
                <a:sym typeface="Wingdings" pitchFamily="2" charset="2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0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9971-327D-8F36-F44E-4B00BCF4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A9EED-97F1-EB96-7F94-DC7AB2BC1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Re-process the raw data underlying existing variant effect maps with the latest versions of their respective analysis pipelines.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Evaluate the performance of different versions of MAVE pipelines with respect to precision and sensitivity on reliable benchmarks.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2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6B49-CC02-48F8-A99D-8F6727EB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82F04-416B-2F7F-CD06-CF8A6B3C2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SUMO1</a:t>
            </a:r>
          </a:p>
          <a:p>
            <a:r>
              <a:rPr lang="en-US" dirty="0"/>
              <a:t>CALM1</a:t>
            </a:r>
          </a:p>
          <a:p>
            <a:r>
              <a:rPr lang="en-US" dirty="0"/>
              <a:t>MTHFR</a:t>
            </a:r>
          </a:p>
        </p:txBody>
      </p:sp>
    </p:spTree>
    <p:extLst>
      <p:ext uri="{BB962C8B-B14F-4D97-AF65-F5344CB8AC3E}">
        <p14:creationId xmlns:p14="http://schemas.microsoft.com/office/powerpoint/2010/main" val="359519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449940E6-0CB2-91DF-8224-D307742F7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597" y="1025552"/>
            <a:ext cx="11228806" cy="48068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1A9F2-3D5C-919C-E472-FEEEB58FB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803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SUMO1: QC Results</a:t>
            </a:r>
            <a:endParaRPr lang="en-US" sz="4000" b="1" dirty="0"/>
          </a:p>
        </p:txBody>
      </p:sp>
      <p:pic>
        <p:nvPicPr>
          <p:cNvPr id="7" name="Picture 6" descr="A graph of a number of classes&#10;&#10;Description automatically generated">
            <a:extLst>
              <a:ext uri="{FF2B5EF4-FFF2-40B4-BE49-F238E27FC236}">
                <a16:creationId xmlns:a16="http://schemas.microsoft.com/office/drawing/2014/main" id="{85712687-49A9-9F5A-1150-1823AAE6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28" y="3355084"/>
            <a:ext cx="3390379" cy="321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3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34" y="82517"/>
            <a:ext cx="10515600" cy="1325563"/>
          </a:xfrm>
        </p:spPr>
        <p:txBody>
          <a:bodyPr/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SUMO1: QC Results</a:t>
            </a:r>
            <a:endParaRPr lang="en-US" dirty="0"/>
          </a:p>
        </p:txBody>
      </p:sp>
      <p:pic>
        <p:nvPicPr>
          <p:cNvPr id="7" name="Picture 6" descr="A graph of red and green dots&#10;&#10;Description automatically generated">
            <a:extLst>
              <a:ext uri="{FF2B5EF4-FFF2-40B4-BE49-F238E27FC236}">
                <a16:creationId xmlns:a16="http://schemas.microsoft.com/office/drawing/2014/main" id="{6009F2A4-1FD6-A0C1-2AA1-9F5ABABC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34" y="1952309"/>
            <a:ext cx="5512404" cy="3745608"/>
          </a:xfrm>
          <a:prstGeom prst="rect">
            <a:avLst/>
          </a:prstGeom>
        </p:spPr>
      </p:pic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F62BF225-A29B-DB1F-CA64-B162AC036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086" y="1537526"/>
            <a:ext cx="5938448" cy="4575175"/>
          </a:xfrm>
        </p:spPr>
      </p:pic>
    </p:spTree>
    <p:extLst>
      <p:ext uri="{BB962C8B-B14F-4D97-AF65-F5344CB8AC3E}">
        <p14:creationId xmlns:p14="http://schemas.microsoft.com/office/powerpoint/2010/main" val="249695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{99A3B427-764F-4741-98AC-67E9E98EF061}tf10001070</Template>
  <TotalTime>118</TotalTime>
  <Words>248</Words>
  <Application>Microsoft Macintosh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Office Theme</vt:lpstr>
      <vt:lpstr>Systematic Analysis of Variant Effect Maps</vt:lpstr>
      <vt:lpstr>Outlines</vt:lpstr>
      <vt:lpstr>Background</vt:lpstr>
      <vt:lpstr>MAVEs (Multiplex Assays of Variant Effect)</vt:lpstr>
      <vt:lpstr>Issues with MAVEs</vt:lpstr>
      <vt:lpstr>Objectives</vt:lpstr>
      <vt:lpstr>Results</vt:lpstr>
      <vt:lpstr>SUMO1: QC Results</vt:lpstr>
      <vt:lpstr>SUMO1: QC Results</vt:lpstr>
      <vt:lpstr>SUMO1: Score 2019 vs. Score 2023</vt:lpstr>
      <vt:lpstr>SUMO1: Score 2019 vs. Score 2023</vt:lpstr>
      <vt:lpstr>SUMO1:Map Scores vs. VARITY Scores</vt:lpstr>
      <vt:lpstr>SUMO1:Map Scores vs. VARITY Scores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Analysis of Variant Effect Maps</dc:title>
  <dc:creator>Bilin Nong</dc:creator>
  <cp:lastModifiedBy>Bilin Nong</cp:lastModifiedBy>
  <cp:revision>28</cp:revision>
  <dcterms:created xsi:type="dcterms:W3CDTF">2023-08-09T18:20:11Z</dcterms:created>
  <dcterms:modified xsi:type="dcterms:W3CDTF">2023-08-09T20:19:11Z</dcterms:modified>
</cp:coreProperties>
</file>